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40"/>
  </p:notesMasterIdLst>
  <p:sldIdLst>
    <p:sldId id="259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10" r:id="rId17"/>
    <p:sldId id="309" r:id="rId18"/>
    <p:sldId id="311" r:id="rId19"/>
    <p:sldId id="312" r:id="rId20"/>
    <p:sldId id="313" r:id="rId21"/>
    <p:sldId id="315" r:id="rId22"/>
    <p:sldId id="314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294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/>
    <p:restoredTop sz="93676"/>
  </p:normalViewPr>
  <p:slideViewPr>
    <p:cSldViewPr>
      <p:cViewPr varScale="1">
        <p:scale>
          <a:sx n="106" d="100"/>
          <a:sy n="106" d="100"/>
        </p:scale>
        <p:origin x="268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01EA-BED1-4B3F-88CD-0DD88231665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2019/8/30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4C44-03C6-46DE-AD22-8F2E4D9C083D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2019/8/30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164C4-7FD6-4C12-BF0C-760DA1E4CC06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2019/8/30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A0A2-59A1-4280-8BD0-4964717E7613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2019/8/30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B6F5-84EC-4E0D-8BF3-115F21188C2E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2019/8/30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2AB1-BFF8-499F-8443-9B2E7839B4F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2019/8/30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50706-ECF1-4318-B99A-90D45C6AA0BB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2019/8/30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2019/8/30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1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2019</a:t>
            </a:r>
            <a:r>
              <a:rPr lang="zh-CN" altLang="en-US" b="1" dirty="0"/>
              <a:t>年秋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输入输出系统和设备</a:t>
            </a: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个人计算机的组成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77" y="1406246"/>
            <a:ext cx="6887046" cy="47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0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设备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  <p:graphicFrame>
        <p:nvGraphicFramePr>
          <p:cNvPr id="5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5696682"/>
              </p:ext>
            </p:extLst>
          </p:nvPr>
        </p:nvGraphicFramePr>
        <p:xfrm>
          <a:off x="883444" y="1628800"/>
          <a:ext cx="7377112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工作表" r:id="rId3" imgW="7376760" imgH="3981240" progId="Excel.Sheet.8">
                  <p:embed/>
                </p:oleObj>
              </mc:Choice>
              <mc:Fallback>
                <p:oleObj name="工作表" r:id="rId3" imgW="7376760" imgH="398124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444" y="1628800"/>
                        <a:ext cx="7377112" cy="398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07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设备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186808" cy="4910138"/>
          </a:xfrm>
        </p:spPr>
        <p:txBody>
          <a:bodyPr/>
          <a:lstStyle/>
          <a:p>
            <a:r>
              <a:rPr lang="zh-CN" altLang="en-US" dirty="0"/>
              <a:t>繁多的输入</a:t>
            </a:r>
            <a:r>
              <a:rPr lang="en-US" altLang="zh-CN" dirty="0"/>
              <a:t>/</a:t>
            </a:r>
            <a:r>
              <a:rPr lang="zh-CN" altLang="en-US" dirty="0"/>
              <a:t>输出设备</a:t>
            </a:r>
          </a:p>
          <a:p>
            <a:pPr lvl="1"/>
            <a:r>
              <a:rPr lang="zh-CN" altLang="en-US" dirty="0"/>
              <a:t>功能多样</a:t>
            </a:r>
          </a:p>
          <a:p>
            <a:pPr lvl="2"/>
            <a:r>
              <a:rPr lang="zh-CN" altLang="en-US" dirty="0"/>
              <a:t>满足各种要求</a:t>
            </a:r>
          </a:p>
          <a:p>
            <a:pPr lvl="1"/>
            <a:r>
              <a:rPr lang="zh-CN" altLang="en-US" dirty="0"/>
              <a:t>服务对象不同</a:t>
            </a:r>
          </a:p>
          <a:p>
            <a:pPr lvl="2"/>
            <a:r>
              <a:rPr lang="zh-CN" altLang="en-US" dirty="0"/>
              <a:t>人、计算机、其他设备</a:t>
            </a:r>
          </a:p>
          <a:p>
            <a:pPr lvl="1"/>
            <a:r>
              <a:rPr lang="zh-CN" altLang="en-US" dirty="0"/>
              <a:t>数据传输率差别很大</a:t>
            </a:r>
          </a:p>
          <a:p>
            <a:pPr lvl="2"/>
            <a:r>
              <a:rPr lang="zh-CN" altLang="en-US" dirty="0"/>
              <a:t>键盘、鼠标</a:t>
            </a:r>
          </a:p>
          <a:p>
            <a:pPr lvl="2"/>
            <a:r>
              <a:rPr lang="zh-CN" altLang="en-US" dirty="0"/>
              <a:t>显示器、网卡</a:t>
            </a:r>
          </a:p>
          <a:p>
            <a:r>
              <a:rPr lang="zh-CN" altLang="en-US" dirty="0"/>
              <a:t>多：种类繁多</a:t>
            </a:r>
          </a:p>
          <a:p>
            <a:r>
              <a:rPr lang="zh-CN" altLang="en-US" dirty="0"/>
              <a:t>杂：功能繁杂</a:t>
            </a:r>
          </a:p>
          <a:p>
            <a:r>
              <a:rPr lang="zh-CN" altLang="en-US" dirty="0"/>
              <a:t>异：速度不一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2080" y="2276872"/>
            <a:ext cx="2520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</a:rPr>
              <a:t>如何管理外部设备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8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要解决的问题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控制方式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如何控制输入</a:t>
            </a:r>
            <a:r>
              <a:rPr lang="en-US" altLang="zh-CN" dirty="0"/>
              <a:t>/</a:t>
            </a:r>
            <a:r>
              <a:rPr lang="zh-CN" altLang="en-US" dirty="0"/>
              <a:t>输出？（输入</a:t>
            </a:r>
            <a:r>
              <a:rPr lang="en-US" altLang="zh-CN" dirty="0"/>
              <a:t>/</a:t>
            </a:r>
            <a:r>
              <a:rPr lang="zh-CN" altLang="en-US" dirty="0"/>
              <a:t>输出方式）</a:t>
            </a:r>
          </a:p>
          <a:p>
            <a:r>
              <a:rPr lang="zh-CN" altLang="en-US" dirty="0"/>
              <a:t>传输方式</a:t>
            </a:r>
          </a:p>
          <a:p>
            <a:pPr lvl="1"/>
            <a:r>
              <a:rPr lang="zh-CN" altLang="en-US" dirty="0"/>
              <a:t>传输通道、方式、速率等（总线、接口）</a:t>
            </a:r>
          </a:p>
          <a:p>
            <a:r>
              <a:rPr lang="zh-CN" altLang="en-US" dirty="0"/>
              <a:t>数据识别和转换</a:t>
            </a:r>
          </a:p>
          <a:p>
            <a:pPr lvl="1"/>
            <a:r>
              <a:rPr lang="zh-CN" altLang="en-US" dirty="0"/>
              <a:t>数</a:t>
            </a:r>
            <a:r>
              <a:rPr lang="en-US" altLang="zh-CN" dirty="0"/>
              <a:t>/</a:t>
            </a:r>
            <a:r>
              <a:rPr lang="zh-CN" altLang="en-US" dirty="0"/>
              <a:t>模转换、语音识别等，转换为字符、数据等计算机能识别的格式（设备）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0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输入输出方式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程序直接控制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直接使用输入</a:t>
            </a:r>
            <a:r>
              <a:rPr lang="en-US" altLang="zh-CN" dirty="0"/>
              <a:t>/</a:t>
            </a:r>
            <a:r>
              <a:rPr lang="zh-CN" altLang="en-US" dirty="0"/>
              <a:t>输出指令来控制外部设备</a:t>
            </a:r>
          </a:p>
          <a:p>
            <a:r>
              <a:rPr lang="zh-CN" altLang="en-US" dirty="0"/>
              <a:t>程序中断</a:t>
            </a:r>
          </a:p>
          <a:p>
            <a:pPr lvl="1"/>
            <a:r>
              <a:rPr lang="zh-CN" altLang="en-US" dirty="0"/>
              <a:t>外部设备请求，</a:t>
            </a:r>
            <a:r>
              <a:rPr lang="en-US" altLang="zh-CN" dirty="0"/>
              <a:t>CPU</a:t>
            </a:r>
            <a:r>
              <a:rPr lang="zh-CN" altLang="en-US" dirty="0"/>
              <a:t>响应，</a:t>
            </a:r>
            <a:r>
              <a:rPr lang="en-US" altLang="zh-CN" dirty="0"/>
              <a:t>CPU</a:t>
            </a:r>
            <a:r>
              <a:rPr lang="zh-CN" altLang="en-US" dirty="0"/>
              <a:t>与外设并行工作</a:t>
            </a:r>
          </a:p>
          <a:p>
            <a:r>
              <a:rPr lang="zh-CN" altLang="en-US" dirty="0"/>
              <a:t>直接存储访问（</a:t>
            </a:r>
            <a:r>
              <a:rPr lang="en-US" altLang="zh-CN" dirty="0"/>
              <a:t>DMA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专用输入</a:t>
            </a:r>
            <a:r>
              <a:rPr lang="en-US" altLang="zh-CN" dirty="0"/>
              <a:t>/</a:t>
            </a:r>
            <a:r>
              <a:rPr lang="zh-CN" altLang="en-US" dirty="0"/>
              <a:t>输出控制器</a:t>
            </a:r>
          </a:p>
          <a:p>
            <a:r>
              <a:rPr lang="zh-CN" altLang="en-US" dirty="0"/>
              <a:t>通道</a:t>
            </a:r>
          </a:p>
          <a:p>
            <a:r>
              <a:rPr lang="zh-CN" altLang="en-US" dirty="0"/>
              <a:t>外围处理机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5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程序直接控制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99693" y="3197194"/>
            <a:ext cx="201622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charset="0"/>
              </a:rPr>
              <a:t>CPU</a:t>
            </a:r>
            <a:r>
              <a:rPr lang="zh-CN" altLang="en-US" sz="2000" dirty="0">
                <a:latin typeface="Arial" charset="0"/>
              </a:rPr>
              <a:t>方：</a:t>
            </a:r>
            <a:endParaRPr lang="en-US" altLang="zh-CN" sz="2000" dirty="0">
              <a:latin typeface="Arial" charset="0"/>
            </a:endParaRPr>
          </a:p>
          <a:p>
            <a:endParaRPr lang="zh-CN" altLang="en-US" sz="2000" dirty="0"/>
          </a:p>
          <a:p>
            <a:r>
              <a:rPr lang="zh-CN" altLang="en-US" sz="2000" dirty="0"/>
              <a:t>查询接口状态（循环等待）</a:t>
            </a:r>
            <a:endParaRPr lang="en-US" altLang="zh-CN" sz="2000" dirty="0"/>
          </a:p>
          <a:p>
            <a:endParaRPr lang="zh-CN" altLang="en-US" sz="2000" dirty="0"/>
          </a:p>
          <a:p>
            <a:r>
              <a:rPr lang="zh-CN" altLang="en-US" sz="2000" dirty="0"/>
              <a:t>直到外设已经接收到该字符</a:t>
            </a:r>
            <a:endParaRPr lang="en-US" altLang="zh-CN" sz="2000" dirty="0"/>
          </a:p>
          <a:p>
            <a:endParaRPr lang="zh-CN" altLang="en-US" sz="2000" dirty="0"/>
          </a:p>
          <a:p>
            <a:r>
              <a:rPr lang="zh-CN" altLang="en-US" sz="2000" dirty="0"/>
              <a:t>读字符</a:t>
            </a:r>
          </a:p>
          <a:p>
            <a:endParaRPr lang="en-US" sz="2000" dirty="0"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87454" y="3197194"/>
            <a:ext cx="20162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外设方：</a:t>
            </a:r>
          </a:p>
          <a:p>
            <a:r>
              <a:rPr lang="zh-CN" altLang="en-US" sz="2000" dirty="0"/>
              <a:t>往接口数据缓冲中送字符</a:t>
            </a:r>
          </a:p>
          <a:p>
            <a:endParaRPr lang="en-US" altLang="zh-CN" sz="2000" dirty="0"/>
          </a:p>
          <a:p>
            <a:r>
              <a:rPr lang="zh-CN" altLang="en-US" sz="2000" dirty="0"/>
              <a:t>处理完后，置状态寄存器</a:t>
            </a:r>
          </a:p>
          <a:p>
            <a:endParaRPr lang="en-US" altLang="zh-CN" sz="2000" dirty="0"/>
          </a:p>
          <a:p>
            <a:r>
              <a:rPr lang="zh-CN" altLang="en-US" sz="2000" dirty="0"/>
              <a:t>等待下一个字符</a:t>
            </a:r>
          </a:p>
          <a:p>
            <a:endParaRPr lang="en-US" sz="2000" dirty="0">
              <a:effectLst/>
              <a:latin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F280BA-F28C-524E-BD27-4FF327B24938}"/>
              </a:ext>
            </a:extLst>
          </p:cNvPr>
          <p:cNvSpPr/>
          <p:nvPr/>
        </p:nvSpPr>
        <p:spPr>
          <a:xfrm>
            <a:off x="251520" y="1134235"/>
            <a:ext cx="62464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READSERIAL: </a:t>
            </a:r>
            <a:r>
              <a:rPr lang="en-US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Menlo" panose="020B0609030804020204" pitchFamily="49" charset="0"/>
              </a:rPr>
              <a:t>读串口：将读到的数据写入</a:t>
            </a:r>
            <a:r>
              <a:rPr lang="en-US" altLang="zh-CN" dirty="0">
                <a:solidFill>
                  <a:srgbClr val="008000"/>
                </a:solidFill>
                <a:latin typeface="Menlo" panose="020B0609030804020204" pitchFamily="49" charset="0"/>
              </a:rPr>
              <a:t>v0</a:t>
            </a:r>
            <a:r>
              <a:rPr lang="zh-CN" altLang="en-US" dirty="0">
                <a:solidFill>
                  <a:srgbClr val="008000"/>
                </a:solidFill>
                <a:latin typeface="Menlo" panose="020B0609030804020204" pitchFamily="49" charset="0"/>
              </a:rPr>
              <a:t>低八位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lui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t1, %hi(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SerialStat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.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TESTR:</a:t>
            </a:r>
          </a:p>
          <a:p>
            <a:r>
              <a:rPr lang="en-US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lb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t0, %lo(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SerialStat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)(t1) </a:t>
            </a:r>
            <a:r>
              <a:rPr lang="en-US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Menlo" panose="020B0609030804020204" pitchFamily="49" charset="0"/>
              </a:rPr>
              <a:t>查看串口状态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andi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t0, t0, </a:t>
            </a:r>
            <a:r>
              <a:rPr lang="en-US" altLang="zh-CN" dirty="0">
                <a:solidFill>
                  <a:srgbClr val="09885A"/>
                </a:solidFill>
                <a:latin typeface="Menlo" panose="020B0609030804020204" pitchFamily="49" charset="0"/>
              </a:rPr>
              <a:t>0x0002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Menlo" panose="020B0609030804020204" pitchFamily="49" charset="0"/>
              </a:rPr>
              <a:t>截取读状态位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bne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t0, zero,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.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RSERIAL </a:t>
            </a:r>
            <a:r>
              <a:rPr lang="en-US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Menlo" panose="020B0609030804020204" pitchFamily="49" charset="0"/>
              </a:rPr>
              <a:t>状态位非零可读进入读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nop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j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.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TESTR </a:t>
            </a:r>
            <a:r>
              <a:rPr lang="en-US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Menlo" panose="020B0609030804020204" pitchFamily="49" charset="0"/>
              </a:rPr>
              <a:t>检测验证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nop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.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RSERIAL:</a:t>
            </a:r>
          </a:p>
          <a:p>
            <a:r>
              <a:rPr lang="en-US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lui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t1, %hi(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SerialData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lb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v0, %lo(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SerialData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)(t1) </a:t>
            </a:r>
            <a:r>
              <a:rPr lang="en-US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Menlo" panose="020B0609030804020204" pitchFamily="49" charset="0"/>
              </a:rPr>
              <a:t>读出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jr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ra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nop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643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x86</a:t>
            </a:r>
            <a:r>
              <a:rPr kumimoji="1" lang="zh-CN" altLang="en-US" dirty="0"/>
              <a:t>下的程序控制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6528" y="1628800"/>
            <a:ext cx="35884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454545"/>
                </a:solidFill>
                <a:latin typeface="PingFang SC" charset="-122"/>
              </a:rPr>
              <a:t>inb</a:t>
            </a:r>
            <a:r>
              <a:rPr lang="en-US" altLang="zh-CN" sz="2400" dirty="0">
                <a:solidFill>
                  <a:srgbClr val="454545"/>
                </a:solidFill>
                <a:latin typeface="PingFang SC" charset="-122"/>
              </a:rPr>
              <a:t>: </a:t>
            </a:r>
            <a:br>
              <a:rPr lang="zh-CN" altLang="en-US" sz="2400" dirty="0"/>
            </a:br>
            <a:r>
              <a:rPr lang="en-US" altLang="zh-CN" sz="2400" dirty="0" err="1">
                <a:solidFill>
                  <a:srgbClr val="454545"/>
                </a:solidFill>
                <a:latin typeface="PingFang SC" charset="-122"/>
              </a:rPr>
              <a:t>xor</a:t>
            </a:r>
            <a:r>
              <a:rPr lang="en-US" altLang="zh-CN" sz="2400" dirty="0">
                <a:solidFill>
                  <a:srgbClr val="454545"/>
                </a:solidFill>
                <a:latin typeface="PingFang SC" charset="-122"/>
              </a:rPr>
              <a:t> </a:t>
            </a:r>
            <a:r>
              <a:rPr lang="en-US" altLang="zh-CN" sz="2400" dirty="0" err="1">
                <a:solidFill>
                  <a:srgbClr val="454545"/>
                </a:solidFill>
                <a:latin typeface="PingFang SC" charset="-122"/>
              </a:rPr>
              <a:t>eax</a:t>
            </a:r>
            <a:r>
              <a:rPr lang="en-US" altLang="zh-CN" sz="2400" dirty="0">
                <a:solidFill>
                  <a:srgbClr val="454545"/>
                </a:solidFill>
                <a:latin typeface="PingFang SC" charset="-122"/>
              </a:rPr>
              <a:t>, </a:t>
            </a:r>
            <a:r>
              <a:rPr lang="en-US" altLang="zh-CN" sz="2400" dirty="0" err="1">
                <a:solidFill>
                  <a:srgbClr val="454545"/>
                </a:solidFill>
                <a:latin typeface="PingFang SC" charset="-122"/>
              </a:rPr>
              <a:t>eax</a:t>
            </a:r>
            <a:r>
              <a:rPr lang="en-US" altLang="zh-CN" sz="2400" dirty="0">
                <a:solidFill>
                  <a:srgbClr val="454545"/>
                </a:solidFill>
                <a:latin typeface="PingFang SC" charset="-122"/>
              </a:rPr>
              <a:t>  </a:t>
            </a:r>
            <a:r>
              <a:rPr lang="zh-CN" altLang="en-US" sz="2400" dirty="0">
                <a:solidFill>
                  <a:srgbClr val="454545"/>
                </a:solidFill>
                <a:latin typeface="PingFang SC" charset="-122"/>
              </a:rPr>
              <a:t> 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454545"/>
                </a:solidFill>
                <a:latin typeface="PingFang SC" charset="-122"/>
              </a:rPr>
              <a:t>push dx </a:t>
            </a:r>
            <a:br>
              <a:rPr lang="zh-CN" altLang="en-US" sz="2400" dirty="0"/>
            </a:br>
            <a:r>
              <a:rPr lang="en-US" altLang="zh-CN" sz="2400" dirty="0" err="1">
                <a:solidFill>
                  <a:srgbClr val="454545"/>
                </a:solidFill>
                <a:latin typeface="PingFang SC" charset="-122"/>
              </a:rPr>
              <a:t>mov</a:t>
            </a:r>
            <a:r>
              <a:rPr lang="en-US" altLang="zh-CN" sz="2400" dirty="0">
                <a:solidFill>
                  <a:srgbClr val="454545"/>
                </a:solidFill>
                <a:latin typeface="PingFang SC" charset="-122"/>
              </a:rPr>
              <a:t> dx, [</a:t>
            </a:r>
            <a:r>
              <a:rPr lang="en-US" altLang="zh-CN" sz="2400" dirty="0" err="1">
                <a:solidFill>
                  <a:srgbClr val="454545"/>
                </a:solidFill>
                <a:latin typeface="PingFang SC" charset="-122"/>
              </a:rPr>
              <a:t>esp</a:t>
            </a:r>
            <a:r>
              <a:rPr lang="en-US" altLang="zh-CN" sz="2400" dirty="0">
                <a:solidFill>
                  <a:srgbClr val="454545"/>
                </a:solidFill>
                <a:latin typeface="PingFang SC" charset="-122"/>
              </a:rPr>
              <a:t> + 4] 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454545"/>
                </a:solidFill>
                <a:latin typeface="PingFang SC" charset="-122"/>
              </a:rPr>
              <a:t>in al, dx 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454545"/>
                </a:solidFill>
                <a:latin typeface="PingFang SC" charset="-122"/>
              </a:rPr>
              <a:t>pop dx </a:t>
            </a:r>
            <a:r>
              <a:rPr lang="zh-CN" altLang="en-US" sz="2400" dirty="0">
                <a:solidFill>
                  <a:srgbClr val="454545"/>
                </a:solidFill>
                <a:latin typeface="PingFang SC" charset="-122"/>
              </a:rPr>
              <a:t> 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454545"/>
                </a:solidFill>
                <a:latin typeface="PingFang SC" charset="-122"/>
              </a:rPr>
              <a:t>ret </a:t>
            </a:r>
            <a:endParaRPr lang="zh-CN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870376" y="647700"/>
            <a:ext cx="38164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454545"/>
                </a:solidFill>
                <a:latin typeface="PingFang SC" charset="-122"/>
              </a:rPr>
              <a:t>outb</a:t>
            </a: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: </a:t>
            </a:r>
            <a:br>
              <a:rPr lang="en-US" sz="2400" dirty="0"/>
            </a:b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push dx </a:t>
            </a:r>
            <a:br>
              <a:rPr lang="en-US" sz="2400" dirty="0"/>
            </a:br>
            <a:r>
              <a:rPr lang="en-US" sz="2400" dirty="0" err="1">
                <a:solidFill>
                  <a:srgbClr val="454545"/>
                </a:solidFill>
                <a:latin typeface="PingFang SC" charset="-122"/>
              </a:rPr>
              <a:t>mov</a:t>
            </a: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 dx, [</a:t>
            </a:r>
            <a:r>
              <a:rPr lang="en-US" sz="2400" dirty="0" err="1">
                <a:solidFill>
                  <a:srgbClr val="454545"/>
                </a:solidFill>
                <a:latin typeface="PingFang SC" charset="-122"/>
              </a:rPr>
              <a:t>esp</a:t>
            </a: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 + 4] </a:t>
            </a:r>
            <a:br>
              <a:rPr lang="en-US" sz="2400" dirty="0"/>
            </a:br>
            <a:r>
              <a:rPr lang="en-US" sz="2400" dirty="0" err="1">
                <a:solidFill>
                  <a:srgbClr val="454545"/>
                </a:solidFill>
                <a:latin typeface="PingFang SC" charset="-122"/>
              </a:rPr>
              <a:t>mov</a:t>
            </a: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 al, [</a:t>
            </a:r>
            <a:r>
              <a:rPr lang="en-US" sz="2400" dirty="0" err="1">
                <a:solidFill>
                  <a:srgbClr val="454545"/>
                </a:solidFill>
                <a:latin typeface="PingFang SC" charset="-122"/>
              </a:rPr>
              <a:t>esp</a:t>
            </a: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 + 6] </a:t>
            </a:r>
            <a:br>
              <a:rPr lang="en-US" sz="2400" dirty="0"/>
            </a:b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out dx, al </a:t>
            </a:r>
            <a:br>
              <a:rPr lang="en-US" sz="2400" dirty="0"/>
            </a:b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pop dx </a:t>
            </a:r>
            <a:br>
              <a:rPr lang="en-US" sz="2400" dirty="0"/>
            </a:b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ret </a:t>
            </a:r>
            <a:br>
              <a:rPr lang="en-US" sz="2400" dirty="0"/>
            </a:br>
            <a:r>
              <a:rPr lang="en-US" sz="2400" dirty="0" err="1">
                <a:solidFill>
                  <a:srgbClr val="454545"/>
                </a:solidFill>
                <a:latin typeface="PingFang SC" charset="-122"/>
              </a:rPr>
              <a:t>inw</a:t>
            </a: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: </a:t>
            </a:r>
            <a:br>
              <a:rPr lang="en-US" sz="2400" dirty="0"/>
            </a:br>
            <a:r>
              <a:rPr lang="en-US" sz="2400" dirty="0" err="1">
                <a:solidFill>
                  <a:srgbClr val="454545"/>
                </a:solidFill>
                <a:latin typeface="PingFang SC" charset="-122"/>
              </a:rPr>
              <a:t>xor</a:t>
            </a: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 </a:t>
            </a:r>
            <a:r>
              <a:rPr lang="en-US" sz="2400" dirty="0" err="1">
                <a:solidFill>
                  <a:srgbClr val="454545"/>
                </a:solidFill>
                <a:latin typeface="PingFang SC" charset="-122"/>
              </a:rPr>
              <a:t>eax</a:t>
            </a: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, </a:t>
            </a:r>
            <a:r>
              <a:rPr lang="en-US" sz="2400" dirty="0" err="1">
                <a:solidFill>
                  <a:srgbClr val="454545"/>
                </a:solidFill>
                <a:latin typeface="PingFang SC" charset="-122"/>
              </a:rPr>
              <a:t>eax</a:t>
            </a: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 </a:t>
            </a:r>
            <a:br>
              <a:rPr lang="en-US" sz="2400" dirty="0"/>
            </a:b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push dx 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>
                <a:solidFill>
                  <a:srgbClr val="454545"/>
                </a:solidFill>
                <a:latin typeface="PingFang SC" charset="-122"/>
              </a:rPr>
              <a:t>mov</a:t>
            </a: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 dx, [</a:t>
            </a:r>
            <a:r>
              <a:rPr lang="en-US" sz="2400" dirty="0" err="1">
                <a:solidFill>
                  <a:srgbClr val="454545"/>
                </a:solidFill>
                <a:latin typeface="PingFang SC" charset="-122"/>
              </a:rPr>
              <a:t>esp</a:t>
            </a: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 + 4] </a:t>
            </a:r>
            <a:br>
              <a:rPr lang="en-US" sz="2400" dirty="0"/>
            </a:b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in ax, dx </a:t>
            </a:r>
            <a:br>
              <a:rPr lang="en-US" sz="2400" dirty="0"/>
            </a:b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pop dx </a:t>
            </a:r>
            <a:br>
              <a:rPr lang="en-US" sz="2400" dirty="0"/>
            </a:br>
            <a:r>
              <a:rPr lang="en-US" sz="2400" dirty="0">
                <a:solidFill>
                  <a:srgbClr val="454545"/>
                </a:solidFill>
                <a:latin typeface="PingFang SC" charset="-122"/>
              </a:rPr>
              <a:t>ret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850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程序直接控制方式特点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成本低</a:t>
            </a:r>
          </a:p>
          <a:p>
            <a:r>
              <a:rPr lang="zh-CN" altLang="en-US" dirty="0"/>
              <a:t>效率低</a:t>
            </a:r>
          </a:p>
          <a:p>
            <a:r>
              <a:rPr lang="zh-CN" altLang="en-US" dirty="0"/>
              <a:t>严重占用</a:t>
            </a:r>
            <a:r>
              <a:rPr lang="en-US" altLang="zh-CN" dirty="0"/>
              <a:t>CPU</a:t>
            </a:r>
            <a:r>
              <a:rPr lang="zh-CN" altLang="en-US" dirty="0"/>
              <a:t>资源</a:t>
            </a:r>
          </a:p>
          <a:p>
            <a:r>
              <a:rPr lang="zh-CN" altLang="en-US" dirty="0"/>
              <a:t>适用情况</a:t>
            </a:r>
          </a:p>
          <a:p>
            <a:pPr lvl="1"/>
            <a:r>
              <a:rPr lang="zh-CN" altLang="en-US" dirty="0"/>
              <a:t>早期计算机中高速设备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03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程序中断方式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和外部设备同时工作</a:t>
            </a:r>
          </a:p>
          <a:p>
            <a:pPr lvl="1"/>
            <a:r>
              <a:rPr lang="zh-CN" altLang="en-US" dirty="0"/>
              <a:t>外部设备发起请求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暂停正在执行的程序，进行响应</a:t>
            </a:r>
          </a:p>
          <a:p>
            <a:pPr lvl="1"/>
            <a:r>
              <a:rPr lang="zh-CN" altLang="en-US" dirty="0"/>
              <a:t>处理完成后，继续执行原来的程序</a:t>
            </a:r>
          </a:p>
          <a:p>
            <a:r>
              <a:rPr lang="zh-CN" altLang="en-US" dirty="0"/>
              <a:t>提高</a:t>
            </a:r>
            <a:r>
              <a:rPr lang="en-US" altLang="zh-CN" dirty="0"/>
              <a:t>CPU</a:t>
            </a:r>
            <a:r>
              <a:rPr lang="zh-CN" altLang="en-US" dirty="0"/>
              <a:t>的效率</a:t>
            </a:r>
          </a:p>
          <a:p>
            <a:r>
              <a:rPr lang="zh-CN" altLang="en-US" dirty="0"/>
              <a:t>可以同时管理多个外部设备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40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中断的一些概念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中断源</a:t>
            </a:r>
          </a:p>
          <a:p>
            <a:pPr lvl="1"/>
            <a:r>
              <a:rPr lang="zh-CN" altLang="en-US" dirty="0"/>
              <a:t>外中断：</a:t>
            </a:r>
            <a:r>
              <a:rPr lang="en-US" altLang="zh-CN" dirty="0"/>
              <a:t>I/O</a:t>
            </a:r>
            <a:r>
              <a:rPr lang="zh-CN" altLang="en-US" dirty="0"/>
              <a:t>设备等</a:t>
            </a:r>
          </a:p>
          <a:p>
            <a:pPr lvl="1"/>
            <a:r>
              <a:rPr lang="zh-CN" altLang="en-US" dirty="0"/>
              <a:t>异常</a:t>
            </a:r>
            <a:r>
              <a:rPr lang="en-US" altLang="zh-CN" dirty="0"/>
              <a:t>(</a:t>
            </a:r>
            <a:r>
              <a:rPr lang="zh-CN" altLang="en-US" dirty="0"/>
              <a:t>内中断</a:t>
            </a:r>
            <a:r>
              <a:rPr lang="en-US" altLang="zh-CN" dirty="0"/>
              <a:t>)</a:t>
            </a:r>
            <a:r>
              <a:rPr lang="zh-CN" altLang="en-US" dirty="0"/>
              <a:t>：处理器硬件故障、程序“出错”，</a:t>
            </a:r>
            <a:r>
              <a:rPr lang="en-US" altLang="zh-CN" dirty="0"/>
              <a:t>Trap</a:t>
            </a:r>
            <a:endParaRPr lang="zh-CN" altLang="en-US" dirty="0"/>
          </a:p>
          <a:p>
            <a:pPr lvl="1"/>
            <a:r>
              <a:rPr lang="zh-CN" altLang="en-US" dirty="0"/>
              <a:t>中断触发器</a:t>
            </a:r>
          </a:p>
          <a:p>
            <a:pPr lvl="1"/>
            <a:r>
              <a:rPr lang="zh-CN" altLang="en-US" dirty="0"/>
              <a:t>中断状态寄存器</a:t>
            </a:r>
          </a:p>
          <a:p>
            <a:r>
              <a:rPr lang="zh-CN" altLang="en-US" dirty="0"/>
              <a:t>中断优先级</a:t>
            </a:r>
          </a:p>
          <a:p>
            <a:pPr lvl="1"/>
            <a:r>
              <a:rPr lang="zh-CN" altLang="en-US" dirty="0"/>
              <a:t>响应中断的顺序</a:t>
            </a:r>
          </a:p>
          <a:p>
            <a:r>
              <a:rPr lang="zh-CN" altLang="en-US" dirty="0"/>
              <a:t>禁止中断与中断屏蔽</a:t>
            </a:r>
          </a:p>
          <a:p>
            <a:pPr lvl="1"/>
            <a:r>
              <a:rPr lang="zh-CN" altLang="en-US" dirty="0"/>
              <a:t>中断允许触发器（</a:t>
            </a:r>
            <a:r>
              <a:rPr lang="en-US" altLang="zh-CN" dirty="0"/>
              <a:t>EI</a:t>
            </a:r>
            <a:r>
              <a:rPr lang="zh-CN" altLang="en-US" dirty="0"/>
              <a:t>、</a:t>
            </a:r>
            <a:r>
              <a:rPr lang="en-US" altLang="zh-CN" dirty="0"/>
              <a:t>DI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有选择封锁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17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教学内容安排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第一讲：输入</a:t>
            </a:r>
            <a:r>
              <a:rPr lang="en-US" altLang="zh-CN" dirty="0"/>
              <a:t>/</a:t>
            </a:r>
            <a:r>
              <a:rPr lang="zh-CN" altLang="en-US" dirty="0"/>
              <a:t>输出系统概述和输入</a:t>
            </a:r>
            <a:r>
              <a:rPr lang="en-US" altLang="zh-CN" dirty="0"/>
              <a:t>/</a:t>
            </a:r>
            <a:r>
              <a:rPr lang="zh-CN" altLang="en-US" dirty="0"/>
              <a:t>输出方式</a:t>
            </a:r>
          </a:p>
          <a:p>
            <a:r>
              <a:rPr lang="zh-CN" altLang="en-US" dirty="0"/>
              <a:t>第二讲：总线</a:t>
            </a:r>
          </a:p>
          <a:p>
            <a:r>
              <a:rPr lang="zh-CN" altLang="en-US" dirty="0"/>
              <a:t>第三讲：接口电路和外部设备</a:t>
            </a:r>
          </a:p>
          <a:p>
            <a:r>
              <a:rPr lang="zh-CN" altLang="en-US" dirty="0"/>
              <a:t>大实验答辩</a:t>
            </a:r>
            <a:endParaRPr lang="en-US" altLang="zh-CN" dirty="0"/>
          </a:p>
          <a:p>
            <a:r>
              <a:rPr lang="zh-CN" altLang="en-US" dirty="0"/>
              <a:t>第四讲：课程总结</a:t>
            </a:r>
          </a:p>
          <a:p>
            <a:r>
              <a:rPr lang="zh-CN" altLang="en-US" dirty="0"/>
              <a:t>期末考试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57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中断的完整过程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中断请求</a:t>
            </a:r>
          </a:p>
          <a:p>
            <a:pPr lvl="1"/>
            <a:r>
              <a:rPr lang="zh-CN" altLang="en-US" sz="2000" dirty="0"/>
              <a:t>中断源设备设置中断触发器</a:t>
            </a:r>
          </a:p>
          <a:p>
            <a:pPr lvl="2"/>
            <a:r>
              <a:rPr lang="zh-CN" altLang="en-US" sz="1800" dirty="0"/>
              <a:t>每个中断源有</a:t>
            </a:r>
            <a:r>
              <a:rPr lang="en-US" altLang="zh-CN" sz="1800" dirty="0"/>
              <a:t>1</a:t>
            </a:r>
            <a:r>
              <a:rPr lang="zh-CN" altLang="en-US" sz="1800" dirty="0"/>
              <a:t>个中断触发器</a:t>
            </a:r>
          </a:p>
          <a:p>
            <a:pPr lvl="2"/>
            <a:r>
              <a:rPr lang="zh-CN" altLang="en-US" sz="1800" dirty="0"/>
              <a:t>同时可设置</a:t>
            </a:r>
            <a:r>
              <a:rPr lang="en-US" altLang="zh-CN" sz="1800" dirty="0"/>
              <a:t>1</a:t>
            </a:r>
            <a:r>
              <a:rPr lang="zh-CN" altLang="en-US" sz="1800" dirty="0"/>
              <a:t>个中断屏蔽触发器</a:t>
            </a:r>
          </a:p>
          <a:p>
            <a:r>
              <a:rPr lang="zh-CN" altLang="en-US" sz="2400" dirty="0"/>
              <a:t>中断响应</a:t>
            </a:r>
          </a:p>
          <a:p>
            <a:pPr lvl="1"/>
            <a:r>
              <a:rPr lang="zh-CN" altLang="en-US" sz="2000" dirty="0"/>
              <a:t>响应条件</a:t>
            </a:r>
          </a:p>
          <a:p>
            <a:pPr lvl="2"/>
            <a:r>
              <a:rPr lang="zh-CN" altLang="en-US" sz="1800" dirty="0"/>
              <a:t>允许中断、当前指令结束、优先级</a:t>
            </a:r>
          </a:p>
          <a:p>
            <a:pPr lvl="1"/>
            <a:r>
              <a:rPr lang="zh-CN" altLang="en-US" sz="2000" dirty="0"/>
              <a:t>响应实现</a:t>
            </a:r>
          </a:p>
          <a:p>
            <a:pPr lvl="2"/>
            <a:r>
              <a:rPr lang="zh-CN" altLang="en-US" sz="1800" dirty="0"/>
              <a:t>硬件实现的中断隐指令，保存断点</a:t>
            </a:r>
          </a:p>
          <a:p>
            <a:r>
              <a:rPr lang="zh-CN" altLang="en-US" sz="2400" dirty="0"/>
              <a:t>中断处理</a:t>
            </a:r>
          </a:p>
          <a:p>
            <a:pPr lvl="1"/>
            <a:r>
              <a:rPr lang="zh-CN" altLang="en-US" sz="2000" dirty="0"/>
              <a:t>保存现场信息</a:t>
            </a:r>
          </a:p>
          <a:p>
            <a:pPr lvl="1"/>
            <a:r>
              <a:rPr lang="zh-CN" altLang="en-US" sz="2000" dirty="0"/>
              <a:t>运行中断服务程序</a:t>
            </a:r>
          </a:p>
          <a:p>
            <a:pPr lvl="1"/>
            <a:r>
              <a:rPr lang="zh-CN" altLang="en-US" sz="2000" dirty="0"/>
              <a:t>中断返回 </a:t>
            </a:r>
          </a:p>
          <a:p>
            <a:endParaRPr kumimoji="1"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 lvl="1">
                <a:defRPr/>
              </a:pPr>
              <a:t>20</a:t>
            </a:fld>
            <a:endParaRPr lang="zh-CN" alt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45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中断处理过程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srgbClr val="1F497D"/>
              </a:solidFill>
            </a:endParaRPr>
          </a:p>
        </p:txBody>
      </p:sp>
      <p:graphicFrame>
        <p:nvGraphicFramePr>
          <p:cNvPr id="5" name="Object 6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79511" y="2348880"/>
          <a:ext cx="8823783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Visio" r:id="rId3" imgW="8121015" imgH="2120265" progId="Visio.Drawing.6">
                  <p:embed/>
                </p:oleObj>
              </mc:Choice>
              <mc:Fallback>
                <p:oleObj name="Visio" r:id="rId3" imgW="8121015" imgH="212026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1" y="2348880"/>
                        <a:ext cx="8823783" cy="2304256"/>
                      </a:xfrm>
                      <a:prstGeom prst="rect">
                        <a:avLst/>
                      </a:prstGeom>
                      <a:extLs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5721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中断设备接口组成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中断请求寄存器</a:t>
            </a:r>
          </a:p>
          <a:p>
            <a:r>
              <a:rPr lang="zh-CN" altLang="en-US" dirty="0"/>
              <a:t>中断屏蔽寄存器</a:t>
            </a:r>
          </a:p>
          <a:p>
            <a:r>
              <a:rPr lang="zh-CN" altLang="en-US" dirty="0"/>
              <a:t>优先级排队线路</a:t>
            </a:r>
          </a:p>
          <a:p>
            <a:r>
              <a:rPr lang="zh-CN" altLang="en-US" dirty="0"/>
              <a:t>数据缓冲寄存器</a:t>
            </a:r>
          </a:p>
          <a:p>
            <a:r>
              <a:rPr lang="zh-CN" altLang="en-US" dirty="0"/>
              <a:t>中断控制和工作状态逻辑</a:t>
            </a:r>
          </a:p>
          <a:p>
            <a:r>
              <a:rPr lang="zh-CN" altLang="en-US" dirty="0"/>
              <a:t>设备选择器</a:t>
            </a:r>
          </a:p>
          <a:p>
            <a:r>
              <a:rPr lang="zh-CN" altLang="en-US" dirty="0"/>
              <a:t>中断向量表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43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8259A</a:t>
            </a:r>
            <a:r>
              <a:rPr kumimoji="1" lang="zh-CN" altLang="en-US" dirty="0"/>
              <a:t>中断控制器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7596336" cy="475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程序中断方式应用场景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与外部设备并行工作</a:t>
            </a:r>
          </a:p>
          <a:p>
            <a:r>
              <a:rPr lang="zh-CN" altLang="en-US" dirty="0"/>
              <a:t>硬件故障处理</a:t>
            </a:r>
          </a:p>
          <a:p>
            <a:r>
              <a:rPr lang="zh-CN" altLang="en-US" dirty="0"/>
              <a:t>人机交互</a:t>
            </a:r>
          </a:p>
          <a:p>
            <a:r>
              <a:rPr lang="zh-CN" altLang="en-US" dirty="0"/>
              <a:t>多道程序和分时操作</a:t>
            </a:r>
          </a:p>
          <a:p>
            <a:r>
              <a:rPr lang="zh-CN" altLang="en-US" dirty="0"/>
              <a:t>实时处理（监控）</a:t>
            </a:r>
          </a:p>
          <a:p>
            <a:r>
              <a:rPr lang="zh-CN" altLang="en-US" dirty="0"/>
              <a:t>应用程序和操作系统之间的联系</a:t>
            </a:r>
          </a:p>
          <a:p>
            <a:r>
              <a:rPr lang="zh-CN" altLang="en-US" dirty="0"/>
              <a:t>多处理机中各处理机之间联系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29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中断控制方式特点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适用情况</a:t>
            </a:r>
          </a:p>
          <a:p>
            <a:pPr lvl="1"/>
            <a:r>
              <a:rPr lang="zh-CN" altLang="en-US" dirty="0"/>
              <a:t>传输速度不高</a:t>
            </a:r>
          </a:p>
          <a:p>
            <a:pPr lvl="1"/>
            <a:r>
              <a:rPr lang="zh-CN" altLang="en-US" dirty="0"/>
              <a:t>传输量不大</a:t>
            </a:r>
          </a:p>
          <a:p>
            <a:r>
              <a:rPr lang="zh-CN" altLang="en-US" dirty="0"/>
              <a:t>对</a:t>
            </a:r>
            <a:r>
              <a:rPr lang="en-US" altLang="zh-CN" dirty="0"/>
              <a:t>CPU</a:t>
            </a:r>
            <a:r>
              <a:rPr lang="zh-CN" altLang="en-US" dirty="0"/>
              <a:t>干扰较大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07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直接存储访问（</a:t>
            </a:r>
            <a:r>
              <a:rPr lang="en-US" altLang="zh-CN" b="1" dirty="0"/>
              <a:t>DMA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设备和主存储器之间的直接数据通路，为专设的硬件，用于高速</a:t>
            </a:r>
            <a:r>
              <a:rPr lang="en-US" altLang="zh-CN" dirty="0"/>
              <a:t>I/O</a:t>
            </a:r>
            <a:r>
              <a:rPr lang="zh-CN" altLang="en-US" dirty="0"/>
              <a:t>设备和主存储器之间成组传送数据。</a:t>
            </a:r>
          </a:p>
          <a:p>
            <a:r>
              <a:rPr lang="zh-CN" altLang="en-US" dirty="0"/>
              <a:t>数据传输过程由</a:t>
            </a:r>
            <a:r>
              <a:rPr lang="en-US" altLang="zh-CN" dirty="0"/>
              <a:t>DMA</a:t>
            </a:r>
            <a:r>
              <a:rPr lang="zh-CN" altLang="en-US" dirty="0"/>
              <a:t>自行控制</a:t>
            </a:r>
          </a:p>
          <a:p>
            <a:r>
              <a:rPr lang="zh-CN" altLang="en-US" dirty="0"/>
              <a:t>主存储器需要支持成组传送</a:t>
            </a:r>
          </a:p>
          <a:p>
            <a:r>
              <a:rPr lang="zh-CN" altLang="en-US" dirty="0"/>
              <a:t>数据传送开始前和结束后通过程序或中断方式对</a:t>
            </a:r>
            <a:r>
              <a:rPr lang="en-US" altLang="zh-CN" dirty="0"/>
              <a:t>DMA</a:t>
            </a:r>
            <a:r>
              <a:rPr lang="zh-CN" altLang="en-US" dirty="0"/>
              <a:t>进行预处理和后处理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工作方式</a:t>
            </a:r>
          </a:p>
          <a:p>
            <a:pPr lvl="1"/>
            <a:r>
              <a:rPr lang="zh-CN" altLang="en-US" dirty="0"/>
              <a:t>独占总线方式</a:t>
            </a:r>
          </a:p>
          <a:p>
            <a:pPr lvl="1"/>
            <a:r>
              <a:rPr lang="zh-CN" altLang="en-US" dirty="0"/>
              <a:t>周期窃取方式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99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控制器组成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1412954"/>
            <a:ext cx="7236296" cy="46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DMA</a:t>
            </a:r>
            <a:r>
              <a:rPr kumimoji="1" lang="zh-CN" altLang="en-US" dirty="0"/>
              <a:t>数据传送过程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28</a:t>
            </a:fld>
            <a:endParaRPr lang="zh-CN" altLang="en-US">
              <a:solidFill>
                <a:srgbClr val="1F497D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751647" y="1618997"/>
            <a:ext cx="1586372" cy="1152128"/>
            <a:chOff x="1763687" y="1618997"/>
            <a:chExt cx="1586372" cy="1152128"/>
          </a:xfrm>
        </p:grpSpPr>
        <p:sp>
          <p:nvSpPr>
            <p:cNvPr id="5" name="Rectangle 4"/>
            <p:cNvSpPr/>
            <p:nvPr/>
          </p:nvSpPr>
          <p:spPr bwMode="auto">
            <a:xfrm>
              <a:off x="1763687" y="1618997"/>
              <a:ext cx="1550367" cy="1152128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837891" y="1743507"/>
              <a:ext cx="151216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Helvetica" charset="0"/>
                </a:rPr>
                <a:t>将内存起始地址、设备地址、数据传送个数送</a:t>
              </a:r>
              <a:r>
                <a:rPr lang="en-US" altLang="zh-CN" sz="1400" dirty="0">
                  <a:latin typeface="Helvetica" charset="0"/>
                </a:rPr>
                <a:t>DMA</a:t>
              </a:r>
              <a:r>
                <a:rPr lang="zh-CN" altLang="en-US" sz="1400" dirty="0">
                  <a:latin typeface="Helvetica" charset="0"/>
                </a:rPr>
                <a:t>，然后启动设备</a:t>
              </a:r>
              <a:endParaRPr lang="zh-CN" altLang="en-US" sz="1400" dirty="0">
                <a:effectLst/>
                <a:latin typeface="Helvetica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1647" y="3210367"/>
            <a:ext cx="1550367" cy="1152128"/>
            <a:chOff x="1751647" y="3173611"/>
            <a:chExt cx="1550367" cy="1152128"/>
          </a:xfrm>
        </p:grpSpPr>
        <p:sp>
          <p:nvSpPr>
            <p:cNvPr id="6" name="Rectangle 5"/>
            <p:cNvSpPr/>
            <p:nvPr/>
          </p:nvSpPr>
          <p:spPr bwMode="auto">
            <a:xfrm>
              <a:off x="1751647" y="3173611"/>
              <a:ext cx="1550367" cy="1152128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876950" y="3418986"/>
              <a:ext cx="142190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Helvetica" charset="0"/>
                </a:rPr>
                <a:t>继续执行主程序，同时完成一批数据传送</a:t>
              </a:r>
              <a:endParaRPr lang="zh-CN" altLang="en-US" sz="1400" dirty="0">
                <a:effectLst/>
                <a:latin typeface="Helvetica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751647" y="4801736"/>
            <a:ext cx="1550367" cy="1152128"/>
            <a:chOff x="1763687" y="4801736"/>
            <a:chExt cx="1550367" cy="1152128"/>
          </a:xfrm>
        </p:grpSpPr>
        <p:sp>
          <p:nvSpPr>
            <p:cNvPr id="7" name="Rectangle 6"/>
            <p:cNvSpPr/>
            <p:nvPr/>
          </p:nvSpPr>
          <p:spPr bwMode="auto">
            <a:xfrm>
              <a:off x="1763687" y="4801736"/>
              <a:ext cx="1550367" cy="1152128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85391" y="5116190"/>
              <a:ext cx="15121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Helvetica" charset="0"/>
                </a:rPr>
                <a:t>中断</a:t>
              </a:r>
              <a:r>
                <a:rPr lang="zh-CN" altLang="en-US" sz="1400" dirty="0">
                  <a:latin typeface="Helvetica" charset="0"/>
                </a:rPr>
                <a:t>服务程序进行</a:t>
              </a:r>
              <a:r>
                <a:rPr lang="en-US" altLang="zh-CN" sz="1400" dirty="0">
                  <a:latin typeface="Helvetica" charset="0"/>
                </a:rPr>
                <a:t>DMA</a:t>
              </a:r>
              <a:r>
                <a:rPr lang="zh-CN" altLang="en-US" sz="1400" dirty="0">
                  <a:latin typeface="Helvetica" charset="0"/>
                </a:rPr>
                <a:t>结束处理</a:t>
              </a:r>
              <a:endParaRPr lang="zh-CN" altLang="en-US" sz="1400" dirty="0">
                <a:effectLst/>
                <a:latin typeface="Helvetica" charset="0"/>
              </a:endParaRPr>
            </a:p>
          </p:txBody>
        </p:sp>
      </p:grpSp>
      <p:cxnSp>
        <p:nvCxnSpPr>
          <p:cNvPr id="14" name="Straight Arrow Connector 13"/>
          <p:cNvCxnSpPr>
            <a:endCxn id="5" idx="0"/>
          </p:cNvCxnSpPr>
          <p:nvPr/>
        </p:nvCxnSpPr>
        <p:spPr bwMode="auto">
          <a:xfrm>
            <a:off x="2526830" y="1196752"/>
            <a:ext cx="1" cy="4222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 bwMode="auto">
          <a:xfrm>
            <a:off x="2526831" y="2771125"/>
            <a:ext cx="0" cy="4392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 bwMode="auto">
          <a:xfrm>
            <a:off x="2526831" y="4362495"/>
            <a:ext cx="0" cy="439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7" idx="2"/>
          </p:cNvCxnSpPr>
          <p:nvPr/>
        </p:nvCxnSpPr>
        <p:spPr bwMode="auto">
          <a:xfrm flipH="1">
            <a:off x="2526830" y="5953864"/>
            <a:ext cx="1" cy="3554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1475029" y="1179755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cpu</a:t>
            </a:r>
            <a:r>
              <a:rPr lang="zh-CN" altLang="en-US" sz="1400" dirty="0"/>
              <a:t>预处理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593975" y="28549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数据传送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627632" y="445398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后处理</a:t>
            </a:r>
            <a:endParaRPr lang="en-US" sz="14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5508104" y="2586624"/>
            <a:ext cx="2664296" cy="1003190"/>
            <a:chOff x="5508104" y="2586624"/>
            <a:chExt cx="2664296" cy="100319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5508104" y="2586624"/>
              <a:ext cx="2664296" cy="1003190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546477" y="2722836"/>
              <a:ext cx="244353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/>
                <a:t>主存地址送总线；数据送</a:t>
              </a:r>
              <a:r>
                <a:rPr lang="en-US" altLang="zh-CN" sz="1400" dirty="0"/>
                <a:t>I/O</a:t>
              </a:r>
              <a:r>
                <a:rPr lang="zh-CN" altLang="en-US" sz="1400" dirty="0"/>
                <a:t>设备（主存）；主存地址增</a:t>
              </a:r>
              <a:r>
                <a:rPr lang="en-US" altLang="zh-CN" sz="1400" dirty="0"/>
                <a:t>1</a:t>
              </a:r>
              <a:r>
                <a:rPr lang="zh-CN" altLang="en-US" sz="1400" dirty="0"/>
                <a:t>；</a:t>
              </a:r>
              <a:r>
                <a:rPr lang="en-US" altLang="zh-CN" sz="1400" dirty="0"/>
                <a:t>WC</a:t>
              </a:r>
              <a:r>
                <a:rPr lang="zh-CN" altLang="en-US" sz="1400" dirty="0"/>
                <a:t>内容减</a:t>
              </a:r>
              <a:r>
                <a:rPr lang="en-US" altLang="zh-CN" sz="1400" dirty="0"/>
                <a:t>1</a:t>
              </a:r>
              <a:r>
                <a:rPr lang="zh-CN" altLang="en-US" sz="1400" dirty="0"/>
                <a:t>。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065069" y="5368344"/>
            <a:ext cx="1550367" cy="768595"/>
            <a:chOff x="6083815" y="5368344"/>
            <a:chExt cx="1550367" cy="768595"/>
          </a:xfrm>
        </p:grpSpPr>
        <p:sp>
          <p:nvSpPr>
            <p:cNvPr id="30" name="Rectangle 29"/>
            <p:cNvSpPr/>
            <p:nvPr/>
          </p:nvSpPr>
          <p:spPr bwMode="auto">
            <a:xfrm>
              <a:off x="6083815" y="5368344"/>
              <a:ext cx="1550367" cy="768595"/>
            </a:xfrm>
            <a:prstGeom prst="rect">
              <a:avLst/>
            </a:prstGeom>
            <a:ln w="12700"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257115" y="5491031"/>
              <a:ext cx="120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/>
                <a:t>向</a:t>
              </a:r>
              <a:r>
                <a:rPr lang="en-US" altLang="zh-CN" sz="1400" dirty="0"/>
                <a:t>CPU</a:t>
              </a:r>
              <a:r>
                <a:rPr lang="zh-CN" altLang="en-US" sz="1400" dirty="0"/>
                <a:t>申请程序中断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832140" y="1149788"/>
            <a:ext cx="2016224" cy="1017915"/>
            <a:chOff x="5792975" y="1149788"/>
            <a:chExt cx="2016224" cy="1017915"/>
          </a:xfrm>
        </p:grpSpPr>
        <p:sp>
          <p:nvSpPr>
            <p:cNvPr id="24" name="Diamond 23"/>
            <p:cNvSpPr/>
            <p:nvPr/>
          </p:nvSpPr>
          <p:spPr bwMode="auto">
            <a:xfrm>
              <a:off x="5792975" y="1149788"/>
              <a:ext cx="2016224" cy="1017915"/>
            </a:xfrm>
            <a:prstGeom prst="diamond">
              <a:avLst/>
            </a:prstGeom>
            <a:ln w="12700"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49514" y="1537290"/>
              <a:ext cx="11031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/>
                <a:t>允许传送？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32140" y="4092809"/>
            <a:ext cx="2016224" cy="1017915"/>
            <a:chOff x="5850887" y="4092809"/>
            <a:chExt cx="2016224" cy="1017915"/>
          </a:xfrm>
        </p:grpSpPr>
        <p:sp>
          <p:nvSpPr>
            <p:cNvPr id="28" name="Diamond 27"/>
            <p:cNvSpPr/>
            <p:nvPr/>
          </p:nvSpPr>
          <p:spPr bwMode="auto">
            <a:xfrm>
              <a:off x="5850887" y="4092809"/>
              <a:ext cx="2016224" cy="1017915"/>
            </a:xfrm>
            <a:prstGeom prst="diamond">
              <a:avLst/>
            </a:prstGeom>
            <a:ln w="12700"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05112" y="4362495"/>
              <a:ext cx="11077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/>
                <a:t>数据块传送结束？</a:t>
              </a:r>
            </a:p>
          </p:txBody>
        </p:sp>
      </p:grpSp>
      <p:cxnSp>
        <p:nvCxnSpPr>
          <p:cNvPr id="44" name="Straight Arrow Connector 43"/>
          <p:cNvCxnSpPr/>
          <p:nvPr/>
        </p:nvCxnSpPr>
        <p:spPr bwMode="auto">
          <a:xfrm>
            <a:off x="6840251" y="548680"/>
            <a:ext cx="0" cy="594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>
            <a:stCxn id="24" idx="2"/>
            <a:endCxn id="26" idx="0"/>
          </p:cNvCxnSpPr>
          <p:nvPr/>
        </p:nvCxnSpPr>
        <p:spPr bwMode="auto">
          <a:xfrm>
            <a:off x="6840252" y="2167703"/>
            <a:ext cx="0" cy="418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26" idx="2"/>
            <a:endCxn id="28" idx="0"/>
          </p:cNvCxnSpPr>
          <p:nvPr/>
        </p:nvCxnSpPr>
        <p:spPr bwMode="auto">
          <a:xfrm>
            <a:off x="6840252" y="3589814"/>
            <a:ext cx="0" cy="5029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28" idx="2"/>
            <a:endCxn id="30" idx="0"/>
          </p:cNvCxnSpPr>
          <p:nvPr/>
        </p:nvCxnSpPr>
        <p:spPr bwMode="auto">
          <a:xfrm>
            <a:off x="6840252" y="5110724"/>
            <a:ext cx="1" cy="257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Elbow Connector 51"/>
          <p:cNvCxnSpPr>
            <a:stCxn id="28" idx="1"/>
            <a:endCxn id="53" idx="1"/>
          </p:cNvCxnSpPr>
          <p:nvPr/>
        </p:nvCxnSpPr>
        <p:spPr bwMode="auto">
          <a:xfrm rot="10800000" flipH="1">
            <a:off x="5832139" y="786539"/>
            <a:ext cx="1008111" cy="3815228"/>
          </a:xfrm>
          <a:prstGeom prst="bentConnector3">
            <a:avLst>
              <a:gd name="adj1" fmla="val -83146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extBox 52"/>
          <p:cNvSpPr txBox="1"/>
          <p:nvPr/>
        </p:nvSpPr>
        <p:spPr>
          <a:xfrm>
            <a:off x="6840251" y="601873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 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24" idx="1"/>
          </p:cNvCxnSpPr>
          <p:nvPr/>
        </p:nvCxnSpPr>
        <p:spPr bwMode="auto">
          <a:xfrm flipH="1" flipV="1">
            <a:off x="4984862" y="1658745"/>
            <a:ext cx="84727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6933202" y="661590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DMA</a:t>
            </a:r>
            <a:r>
              <a:rPr lang="zh-CN" altLang="en-US" sz="1400" dirty="0"/>
              <a:t>请求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538379" y="135262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N</a:t>
            </a:r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970230" y="216949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Y</a:t>
            </a:r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5508057" y="42398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002272" y="498969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DMA</a:t>
            </a:r>
            <a:r>
              <a:rPr kumimoji="1" lang="zh-CN" altLang="en-US" dirty="0"/>
              <a:t>方式的问题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虚拟地址和实地址</a:t>
            </a:r>
          </a:p>
          <a:p>
            <a:pPr lvl="1"/>
            <a:r>
              <a:rPr lang="en-US" altLang="zh-CN" dirty="0"/>
              <a:t>DMA</a:t>
            </a:r>
            <a:r>
              <a:rPr lang="zh-CN" altLang="en-US" dirty="0"/>
              <a:t>采用实地址：虚拟地址连续，但实地址不连续</a:t>
            </a:r>
          </a:p>
          <a:p>
            <a:pPr lvl="1"/>
            <a:r>
              <a:rPr lang="zh-CN" altLang="en-US" dirty="0"/>
              <a:t>采用虚拟地址：</a:t>
            </a:r>
            <a:r>
              <a:rPr lang="en-US" altLang="zh-CN" dirty="0"/>
              <a:t>DMA</a:t>
            </a:r>
            <a:r>
              <a:rPr lang="zh-CN" altLang="en-US" dirty="0"/>
              <a:t>进行虚实地址转换</a:t>
            </a:r>
          </a:p>
          <a:p>
            <a:r>
              <a:rPr lang="en-US" altLang="zh-CN" dirty="0"/>
              <a:t>Cache</a:t>
            </a:r>
            <a:r>
              <a:rPr lang="zh-CN" altLang="en-US" dirty="0"/>
              <a:t>一致性</a:t>
            </a:r>
          </a:p>
          <a:p>
            <a:pPr lvl="1"/>
            <a:r>
              <a:rPr lang="zh-CN" altLang="en-US" dirty="0"/>
              <a:t>主存中的数据可能不是最新的</a:t>
            </a:r>
          </a:p>
          <a:p>
            <a:pPr lvl="1"/>
            <a:r>
              <a:rPr lang="zh-CN" altLang="en-US" dirty="0"/>
              <a:t>采用直接写会带来性能的降低</a:t>
            </a:r>
          </a:p>
          <a:p>
            <a:pPr lvl="1"/>
            <a:r>
              <a:rPr lang="en-US" altLang="zh-CN" dirty="0"/>
              <a:t>DMA</a:t>
            </a:r>
            <a:r>
              <a:rPr lang="zh-CN" altLang="en-US" dirty="0"/>
              <a:t>查询</a:t>
            </a:r>
            <a:r>
              <a:rPr lang="en-US" altLang="zh-CN" dirty="0"/>
              <a:t>Cache</a:t>
            </a:r>
            <a:r>
              <a:rPr lang="zh-CN" altLang="en-US" dirty="0"/>
              <a:t>，降低性能</a:t>
            </a:r>
          </a:p>
          <a:p>
            <a:pPr lvl="1"/>
            <a:r>
              <a:rPr lang="zh-CN" altLang="en-US" dirty="0"/>
              <a:t>直接设计硬件控制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86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主要教学内容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输入输出系统的作用、功能及与其他系统的关系</a:t>
            </a:r>
          </a:p>
          <a:p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输出系统组成</a:t>
            </a:r>
          </a:p>
          <a:p>
            <a:r>
              <a:rPr lang="zh-CN" altLang="en-US" dirty="0"/>
              <a:t>要解决的问题</a:t>
            </a:r>
          </a:p>
          <a:p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输出方式</a:t>
            </a:r>
          </a:p>
          <a:p>
            <a:pPr lvl="1"/>
            <a:r>
              <a:rPr lang="zh-CN" altLang="en-US" dirty="0"/>
              <a:t>程序直接控制</a:t>
            </a:r>
          </a:p>
          <a:p>
            <a:pPr lvl="1"/>
            <a:r>
              <a:rPr lang="zh-CN" altLang="en-US" dirty="0"/>
              <a:t>中断</a:t>
            </a:r>
          </a:p>
          <a:p>
            <a:pPr lvl="1"/>
            <a:r>
              <a:rPr lang="en-US" altLang="zh-CN" dirty="0"/>
              <a:t>DMA</a:t>
            </a:r>
          </a:p>
          <a:p>
            <a:pPr lvl="1"/>
            <a:r>
              <a:rPr lang="zh-CN" altLang="en-US" dirty="0"/>
              <a:t>通道</a:t>
            </a:r>
          </a:p>
          <a:p>
            <a:pPr lvl="1"/>
            <a:r>
              <a:rPr lang="zh-CN" altLang="en-US" dirty="0"/>
              <a:t>外围处理机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18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DMA</a:t>
            </a:r>
            <a:r>
              <a:rPr kumimoji="1" lang="zh-CN" altLang="en-US" dirty="0"/>
              <a:t>方式的特点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与设备一对一服务</a:t>
            </a:r>
          </a:p>
          <a:p>
            <a:pPr lvl="1"/>
            <a:r>
              <a:rPr lang="zh-CN" altLang="en-US" dirty="0"/>
              <a:t>多</a:t>
            </a:r>
            <a:r>
              <a:rPr lang="en-US" altLang="zh-CN" dirty="0"/>
              <a:t>DMA</a:t>
            </a:r>
            <a:r>
              <a:rPr lang="zh-CN" altLang="en-US" dirty="0"/>
              <a:t>控制器同时工作可能发生冲突</a:t>
            </a:r>
          </a:p>
          <a:p>
            <a:r>
              <a:rPr lang="zh-CN" altLang="en-US" dirty="0"/>
              <a:t>对</a:t>
            </a:r>
            <a:r>
              <a:rPr lang="en-US" altLang="zh-CN" dirty="0"/>
              <a:t>CPU</a:t>
            </a:r>
            <a:r>
              <a:rPr lang="zh-CN" altLang="en-US" dirty="0"/>
              <a:t>打扰适中</a:t>
            </a:r>
          </a:p>
          <a:p>
            <a:pPr lvl="1"/>
            <a:r>
              <a:rPr lang="zh-CN" altLang="en-US" dirty="0"/>
              <a:t>初始化</a:t>
            </a:r>
          </a:p>
          <a:p>
            <a:pPr lvl="1"/>
            <a:r>
              <a:rPr lang="zh-CN" altLang="en-US" dirty="0"/>
              <a:t>周期挪用</a:t>
            </a:r>
          </a:p>
          <a:p>
            <a:r>
              <a:rPr lang="zh-CN" altLang="en-US" dirty="0"/>
              <a:t>无法适用大量高速设备的管理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12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通道控制方式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497832"/>
          </a:xfrm>
        </p:spPr>
        <p:txBody>
          <a:bodyPr/>
          <a:lstStyle/>
          <a:p>
            <a:r>
              <a:rPr lang="en-US" altLang="zh-CN"/>
              <a:t>I/O</a:t>
            </a:r>
            <a:r>
              <a:rPr lang="zh-CN" altLang="en-US" dirty="0"/>
              <a:t>通道是计算机系统中代替</a:t>
            </a:r>
            <a:r>
              <a:rPr lang="en-US" altLang="zh-CN" dirty="0"/>
              <a:t>CPU</a:t>
            </a:r>
            <a:r>
              <a:rPr lang="zh-CN" altLang="en-US" dirty="0"/>
              <a:t>管理控制外设的独立部件，是一种能执行有限</a:t>
            </a:r>
            <a:r>
              <a:rPr lang="en-US" altLang="zh-CN" dirty="0"/>
              <a:t>I/O</a:t>
            </a:r>
            <a:r>
              <a:rPr lang="zh-CN" altLang="en-US" dirty="0"/>
              <a:t>指令集合</a:t>
            </a:r>
            <a:r>
              <a:rPr lang="en-US" altLang="zh-CN" dirty="0"/>
              <a:t>——</a:t>
            </a:r>
            <a:r>
              <a:rPr lang="zh-CN" altLang="en-US" dirty="0"/>
              <a:t>通道命令的</a:t>
            </a:r>
            <a:r>
              <a:rPr lang="en-US" altLang="zh-CN" dirty="0"/>
              <a:t>I/O</a:t>
            </a:r>
            <a:r>
              <a:rPr lang="zh-CN" altLang="en-US" dirty="0"/>
              <a:t>处理机。</a:t>
            </a:r>
          </a:p>
          <a:p>
            <a:r>
              <a:rPr lang="zh-CN" altLang="en-US" dirty="0"/>
              <a:t>一对多的连接关系</a:t>
            </a:r>
          </a:p>
          <a:p>
            <a:r>
              <a:rPr lang="zh-CN" altLang="en-US" dirty="0"/>
              <a:t>适应不同速度、不同种类的外部设备，可并行工作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536950"/>
            <a:ext cx="5118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74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通道的功能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CPU</a:t>
            </a:r>
            <a:r>
              <a:rPr lang="zh-CN" altLang="en-US" dirty="0"/>
              <a:t>要求选择某一指定外设与系统相连，向该外设发出操作命令，进行初始化</a:t>
            </a:r>
          </a:p>
          <a:p>
            <a:r>
              <a:rPr lang="zh-CN" altLang="en-US" dirty="0"/>
              <a:t>指出外设读</a:t>
            </a:r>
            <a:r>
              <a:rPr lang="en-US" altLang="zh-CN" dirty="0"/>
              <a:t>/</a:t>
            </a:r>
            <a:r>
              <a:rPr lang="zh-CN" altLang="en-US" dirty="0"/>
              <a:t>写信息的位置以及与外设交换信息的主存缓冲区地址</a:t>
            </a:r>
          </a:p>
          <a:p>
            <a:r>
              <a:rPr lang="zh-CN" altLang="en-US" dirty="0"/>
              <a:t>控制外设与主存之间的数据交换</a:t>
            </a:r>
          </a:p>
          <a:p>
            <a:r>
              <a:rPr lang="zh-CN" altLang="en-US" dirty="0"/>
              <a:t>指定数据传送结束时的操作内容，检查外设的状态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739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通道的类型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字节多路通道</a:t>
            </a:r>
          </a:p>
          <a:p>
            <a:pPr lvl="1"/>
            <a:r>
              <a:rPr lang="zh-CN" altLang="en-US" dirty="0"/>
              <a:t>简单的共享通道，分时处理，面向低、中速字符设备</a:t>
            </a:r>
          </a:p>
          <a:p>
            <a:r>
              <a:rPr lang="zh-CN" altLang="en-US" dirty="0"/>
              <a:t>选择通道</a:t>
            </a:r>
          </a:p>
          <a:p>
            <a:pPr lvl="1"/>
            <a:r>
              <a:rPr lang="zh-CN" altLang="en-US" dirty="0"/>
              <a:t>选择一台外设独占整个通道，以成组传送方式传送数据块，效率高，适合快速设备</a:t>
            </a:r>
          </a:p>
          <a:p>
            <a:r>
              <a:rPr lang="zh-CN" altLang="en-US" dirty="0"/>
              <a:t>数组多路通道</a:t>
            </a:r>
          </a:p>
          <a:p>
            <a:pPr lvl="1"/>
            <a:r>
              <a:rPr lang="zh-CN" altLang="en-US" dirty="0"/>
              <a:t>上两种方式的结合，效率高，控制复杂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993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外围处理机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通道型处理机</a:t>
            </a:r>
          </a:p>
          <a:p>
            <a:pPr lvl="1"/>
            <a:r>
              <a:rPr lang="zh-CN" altLang="en-US" dirty="0"/>
              <a:t>共享内存</a:t>
            </a:r>
          </a:p>
          <a:p>
            <a:r>
              <a:rPr lang="zh-CN" altLang="en-US" dirty="0"/>
              <a:t>外围处理机</a:t>
            </a:r>
          </a:p>
          <a:p>
            <a:pPr lvl="1"/>
            <a:r>
              <a:rPr lang="zh-CN" altLang="en-US" dirty="0"/>
              <a:t>通用计算机</a:t>
            </a:r>
          </a:p>
          <a:p>
            <a:pPr lvl="1"/>
            <a:r>
              <a:rPr lang="zh-CN" altLang="en-US" dirty="0"/>
              <a:t>独立完成输入</a:t>
            </a:r>
            <a:r>
              <a:rPr lang="en-US" altLang="zh-CN" dirty="0"/>
              <a:t>/</a:t>
            </a:r>
            <a:r>
              <a:rPr lang="zh-CN" altLang="en-US" dirty="0"/>
              <a:t>输出功能</a:t>
            </a:r>
          </a:p>
          <a:p>
            <a:pPr lvl="1"/>
            <a:r>
              <a:rPr lang="zh-CN" altLang="en-US" dirty="0"/>
              <a:t>通过通道方式与主机进行交互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35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设计输入</a:t>
            </a:r>
            <a:r>
              <a:rPr kumimoji="1" lang="en-US" altLang="zh-CN" dirty="0"/>
              <a:t>/</a:t>
            </a:r>
            <a:r>
              <a:rPr kumimoji="1" lang="zh-CN" altLang="en-US" dirty="0"/>
              <a:t>输出系统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性能</a:t>
            </a:r>
          </a:p>
          <a:p>
            <a:pPr lvl="1"/>
            <a:r>
              <a:rPr lang="zh-CN" altLang="en-US" dirty="0"/>
              <a:t>考虑吞吐量和延迟</a:t>
            </a:r>
          </a:p>
          <a:p>
            <a:pPr lvl="1"/>
            <a:r>
              <a:rPr lang="zh-CN" altLang="en-US" dirty="0"/>
              <a:t>适应各种不同类别的设备的性能的差异</a:t>
            </a:r>
          </a:p>
          <a:p>
            <a:pPr lvl="1"/>
            <a:r>
              <a:rPr lang="zh-CN" altLang="en-US" dirty="0"/>
              <a:t>从操作系统、驱动程序等各方面综合考虑</a:t>
            </a:r>
          </a:p>
          <a:p>
            <a:pPr lvl="1"/>
            <a:r>
              <a:rPr lang="zh-CN" altLang="en-US" dirty="0"/>
              <a:t>考虑到设备性能的提高</a:t>
            </a:r>
          </a:p>
          <a:p>
            <a:r>
              <a:rPr lang="zh-CN" altLang="en-US" dirty="0"/>
              <a:t>可扩展性</a:t>
            </a:r>
          </a:p>
          <a:p>
            <a:pPr lvl="1"/>
            <a:r>
              <a:rPr lang="zh-CN" altLang="en-US" dirty="0"/>
              <a:t>允许更多的设备接入到输入</a:t>
            </a:r>
            <a:r>
              <a:rPr lang="en-US" altLang="zh-CN" dirty="0"/>
              <a:t>/</a:t>
            </a:r>
            <a:r>
              <a:rPr lang="zh-CN" altLang="en-US" dirty="0"/>
              <a:t>输出系统</a:t>
            </a:r>
          </a:p>
          <a:p>
            <a:r>
              <a:rPr lang="zh-CN" altLang="en-US" dirty="0"/>
              <a:t>可适应性</a:t>
            </a:r>
          </a:p>
          <a:p>
            <a:pPr lvl="1"/>
            <a:r>
              <a:rPr lang="zh-CN" altLang="en-US" dirty="0"/>
              <a:t>设备有无</a:t>
            </a:r>
          </a:p>
          <a:p>
            <a:pPr lvl="1"/>
            <a:r>
              <a:rPr lang="zh-CN" altLang="en-US" dirty="0"/>
              <a:t>设备故障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15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输入</a:t>
            </a:r>
            <a:r>
              <a:rPr kumimoji="1" lang="en-US" altLang="zh-CN" dirty="0"/>
              <a:t>/</a:t>
            </a:r>
            <a:r>
              <a:rPr kumimoji="1" lang="zh-CN" altLang="en-US" dirty="0"/>
              <a:t>输出系统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输出设备多，功能复杂，速度不一</a:t>
            </a:r>
          </a:p>
          <a:p>
            <a:r>
              <a:rPr lang="zh-CN" altLang="en-US" dirty="0"/>
              <a:t>多种控制方式，解决速度不一的问题，尽量少地占用</a:t>
            </a:r>
            <a:r>
              <a:rPr lang="en-US" altLang="zh-CN" dirty="0"/>
              <a:t>CPU</a:t>
            </a:r>
            <a:r>
              <a:rPr lang="zh-CN" altLang="en-US" dirty="0"/>
              <a:t>资源</a:t>
            </a:r>
          </a:p>
          <a:p>
            <a:r>
              <a:rPr lang="zh-CN" altLang="en-US" dirty="0"/>
              <a:t>操作系统管理</a:t>
            </a:r>
          </a:p>
          <a:p>
            <a:r>
              <a:rPr lang="zh-CN" altLang="en-US" dirty="0"/>
              <a:t>硬件直接支持</a:t>
            </a:r>
          </a:p>
          <a:p>
            <a:r>
              <a:rPr lang="zh-CN" altLang="en-US" dirty="0"/>
              <a:t>与不同的设备有直接的依赖关系（驱动程序）</a:t>
            </a:r>
          </a:p>
          <a:p>
            <a:r>
              <a:rPr lang="zh-CN" altLang="en-US" dirty="0"/>
              <a:t>尽量使设备使用统一的标准</a:t>
            </a:r>
            <a:r>
              <a:rPr lang="en-US" altLang="zh-CN" dirty="0"/>
              <a:t>——</a:t>
            </a:r>
            <a:r>
              <a:rPr lang="zh-CN" altLang="en-US" dirty="0"/>
              <a:t>虚拟设备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7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阅读和思考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阅读</a:t>
            </a:r>
          </a:p>
          <a:p>
            <a:pPr lvl="1"/>
            <a:r>
              <a:rPr lang="zh-CN" altLang="en-US" dirty="0"/>
              <a:t>教材相关章节</a:t>
            </a:r>
          </a:p>
          <a:p>
            <a:r>
              <a:rPr lang="zh-CN" altLang="en-US" dirty="0"/>
              <a:t>思考</a:t>
            </a:r>
          </a:p>
          <a:p>
            <a:pPr lvl="1"/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输出方式解决了什么问题</a:t>
            </a:r>
            <a:r>
              <a:rPr lang="en-US" altLang="zh-CN" dirty="0"/>
              <a:t>?</a:t>
            </a:r>
            <a:endParaRPr lang="zh-CN" altLang="en-US" dirty="0"/>
          </a:p>
          <a:p>
            <a:pPr lvl="1"/>
            <a:r>
              <a:rPr lang="zh-CN" altLang="en-US" dirty="0"/>
              <a:t>它们各自有哪些特点</a:t>
            </a:r>
            <a:r>
              <a:rPr lang="en-US" altLang="zh-CN" dirty="0"/>
              <a:t>?</a:t>
            </a:r>
            <a:endParaRPr lang="zh-CN" altLang="en-US" dirty="0"/>
          </a:p>
          <a:p>
            <a:r>
              <a:rPr lang="zh-CN" altLang="en-US" dirty="0"/>
              <a:t>实践</a:t>
            </a:r>
          </a:p>
          <a:p>
            <a:pPr lvl="1"/>
            <a:r>
              <a:rPr lang="zh-CN" altLang="en-US" dirty="0"/>
              <a:t>完成实验报告</a:t>
            </a:r>
          </a:p>
          <a:p>
            <a:pPr lvl="1"/>
            <a:r>
              <a:rPr lang="zh-CN" altLang="en-US" dirty="0"/>
              <a:t>完成第三单元作业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31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计算机运行机制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5128" y="1219200"/>
            <a:ext cx="3371671" cy="4910138"/>
          </a:xfrm>
        </p:spPr>
        <p:txBody>
          <a:bodyPr/>
          <a:lstStyle/>
          <a:p>
            <a:r>
              <a:rPr lang="en-US" altLang="zh-CN" sz="2000"/>
              <a:t>Datapath</a:t>
            </a:r>
            <a:r>
              <a:rPr lang="en-US" altLang="zh-CN" sz="2000" dirty="0"/>
              <a:t>: </a:t>
            </a:r>
            <a:r>
              <a:rPr lang="zh-CN" altLang="en-US" sz="2000" dirty="0"/>
              <a:t>完成算术和逻辑运算，通常包括其中的寄存器。</a:t>
            </a:r>
          </a:p>
          <a:p>
            <a:r>
              <a:rPr lang="en-US" altLang="zh-CN" sz="2000" dirty="0"/>
              <a:t>Control: CPU</a:t>
            </a:r>
            <a:r>
              <a:rPr lang="zh-CN" altLang="en-US" sz="2000" dirty="0"/>
              <a:t>的组成部分，它根据程序指令来指挥</a:t>
            </a:r>
            <a:r>
              <a:rPr lang="en-US" altLang="zh-CN" sz="2000" dirty="0" err="1"/>
              <a:t>datapath</a:t>
            </a:r>
            <a:r>
              <a:rPr lang="zh-CN" altLang="en-US" sz="2000" dirty="0"/>
              <a:t>，</a:t>
            </a:r>
            <a:r>
              <a:rPr lang="en-US" altLang="zh-CN" sz="2000" dirty="0"/>
              <a:t>memory</a:t>
            </a:r>
            <a:r>
              <a:rPr lang="zh-CN" altLang="en-US" sz="2000" dirty="0"/>
              <a:t>以及</a:t>
            </a:r>
            <a:r>
              <a:rPr lang="en-US" altLang="zh-CN" sz="2000" dirty="0"/>
              <a:t>I/O</a:t>
            </a:r>
            <a:r>
              <a:rPr lang="zh-CN" altLang="en-US" sz="2000" dirty="0"/>
              <a:t>运行，共同完成程序功能。</a:t>
            </a:r>
          </a:p>
          <a:p>
            <a:r>
              <a:rPr lang="en-US" altLang="zh-CN" sz="2000" dirty="0"/>
              <a:t>Memory: </a:t>
            </a:r>
            <a:r>
              <a:rPr lang="zh-CN" altLang="en-US" sz="2000" dirty="0"/>
              <a:t>存放运行时程序及其所需要的数据的场所。</a:t>
            </a:r>
          </a:p>
          <a:p>
            <a:r>
              <a:rPr lang="en-US" altLang="zh-CN" sz="2000" dirty="0"/>
              <a:t>Input: </a:t>
            </a:r>
            <a:r>
              <a:rPr lang="zh-CN" altLang="en-US" sz="2000" dirty="0"/>
              <a:t>信息进入计算机的设备，如键盘、鼠标等。</a:t>
            </a:r>
          </a:p>
          <a:p>
            <a:r>
              <a:rPr lang="en-US" altLang="zh-CN" sz="2000" dirty="0"/>
              <a:t>Output: </a:t>
            </a:r>
            <a:r>
              <a:rPr lang="zh-CN" altLang="en-US" sz="2000" dirty="0"/>
              <a:t>将计算结果展示给用户的设备，如显示器、打印机、喇叭等。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063917" y="2276872"/>
            <a:ext cx="1296144" cy="30018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Hexagon 5"/>
          <p:cNvSpPr/>
          <p:nvPr/>
        </p:nvSpPr>
        <p:spPr bwMode="auto">
          <a:xfrm>
            <a:off x="35496" y="1619712"/>
            <a:ext cx="1368152" cy="1008112"/>
          </a:xfrm>
          <a:prstGeom prst="hexagon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Curved Right Arrow 6"/>
          <p:cNvSpPr/>
          <p:nvPr/>
        </p:nvSpPr>
        <p:spPr bwMode="auto">
          <a:xfrm>
            <a:off x="767773" y="2924944"/>
            <a:ext cx="1008112" cy="2088232"/>
          </a:xfrm>
          <a:prstGeom prst="curved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Trapezoid 7"/>
          <p:cNvSpPr/>
          <p:nvPr/>
        </p:nvSpPr>
        <p:spPr bwMode="auto">
          <a:xfrm rot="10800000">
            <a:off x="109357" y="3353631"/>
            <a:ext cx="1666528" cy="792088"/>
          </a:xfrm>
          <a:prstGeom prst="trapezoid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3360061" y="2362679"/>
            <a:ext cx="1872208" cy="945192"/>
          </a:xfrm>
          <a:prstGeom prst="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3442921" y="3777816"/>
            <a:ext cx="1789348" cy="1152128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774" y="3548473"/>
            <a:ext cx="103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Datapath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4932" y="1960437"/>
            <a:ext cx="93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Control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22784" y="3593150"/>
            <a:ext cx="97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Memory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63381" y="262782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61984" y="416921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Output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作用和功能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258816" cy="4910138"/>
          </a:xfrm>
        </p:spPr>
        <p:txBody>
          <a:bodyPr/>
          <a:lstStyle/>
          <a:p>
            <a:r>
              <a:rPr lang="zh-CN" altLang="en-US" dirty="0"/>
              <a:t>与计算机外部交换信息的通道</a:t>
            </a:r>
          </a:p>
          <a:p>
            <a:pPr lvl="1"/>
            <a:r>
              <a:rPr lang="zh-CN" altLang="en-US" dirty="0"/>
              <a:t>早期</a:t>
            </a:r>
          </a:p>
          <a:p>
            <a:pPr lvl="2"/>
            <a:r>
              <a:rPr lang="zh-CN" altLang="en-US" dirty="0"/>
              <a:t>穿孔机、纸带</a:t>
            </a:r>
          </a:p>
          <a:p>
            <a:pPr lvl="1"/>
            <a:r>
              <a:rPr lang="zh-CN" altLang="en-US" dirty="0"/>
              <a:t>中期</a:t>
            </a:r>
          </a:p>
          <a:p>
            <a:pPr lvl="2"/>
            <a:r>
              <a:rPr lang="zh-CN" altLang="en-US" dirty="0"/>
              <a:t>键盘、显示器、打印机、鼠标</a:t>
            </a:r>
          </a:p>
          <a:p>
            <a:pPr lvl="1"/>
            <a:r>
              <a:rPr lang="zh-CN" altLang="en-US" dirty="0"/>
              <a:t>现在</a:t>
            </a:r>
          </a:p>
          <a:p>
            <a:pPr lvl="2"/>
            <a:r>
              <a:rPr lang="zh-CN" altLang="en-US" dirty="0"/>
              <a:t>语音、图象、图形等多媒体数据（扫描仪、</a:t>
            </a:r>
            <a:r>
              <a:rPr lang="en-US" altLang="zh-CN" dirty="0"/>
              <a:t>DC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计算机网络</a:t>
            </a:r>
          </a:p>
          <a:p>
            <a:pPr lvl="1"/>
            <a:r>
              <a:rPr lang="zh-CN" altLang="en-US" dirty="0"/>
              <a:t>将来</a:t>
            </a:r>
          </a:p>
          <a:p>
            <a:pPr lvl="2"/>
            <a:r>
              <a:rPr lang="zh-CN" altLang="en-US" dirty="0"/>
              <a:t>无所不在的计算、普适计算</a:t>
            </a:r>
          </a:p>
          <a:p>
            <a:pPr lvl="2"/>
            <a:r>
              <a:rPr lang="zh-CN" altLang="en-US" dirty="0"/>
              <a:t>人机交互、脑机交互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219200"/>
            <a:ext cx="3454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4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04950"/>
            <a:ext cx="6756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9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09" y="1844824"/>
            <a:ext cx="3721100" cy="364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1905047"/>
            <a:ext cx="43561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09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29745"/>
            <a:ext cx="7291568" cy="48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76888"/>
            <a:ext cx="7308304" cy="4958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904" y="2132856"/>
            <a:ext cx="4039096" cy="302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5922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4520</TotalTime>
  <Words>1480</Words>
  <Application>Microsoft Macintosh PowerPoint</Application>
  <PresentationFormat>全屏显示(4:3)</PresentationFormat>
  <Paragraphs>302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4" baseType="lpstr">
      <vt:lpstr>黑体</vt:lpstr>
      <vt:lpstr>宋体</vt:lpstr>
      <vt:lpstr>微软雅黑</vt:lpstr>
      <vt:lpstr>MS PMincho</vt:lpstr>
      <vt:lpstr>PingFang SC</vt:lpstr>
      <vt:lpstr>Arial</vt:lpstr>
      <vt:lpstr>Calibri</vt:lpstr>
      <vt:lpstr>Gill Sans MT</vt:lpstr>
      <vt:lpstr>Helvetica</vt:lpstr>
      <vt:lpstr>Menlo</vt:lpstr>
      <vt:lpstr>Times New Roman</vt:lpstr>
      <vt:lpstr>Wingdings</vt:lpstr>
      <vt:lpstr>Wingdings 3</vt:lpstr>
      <vt:lpstr>主题1</vt:lpstr>
      <vt:lpstr>工作表</vt:lpstr>
      <vt:lpstr>Visio</vt:lpstr>
      <vt:lpstr>输入输出系统和设备</vt:lpstr>
      <vt:lpstr>教学内容安排</vt:lpstr>
      <vt:lpstr>主要教学内容</vt:lpstr>
      <vt:lpstr>计算机运行机制</vt:lpstr>
      <vt:lpstr>作用和功能</vt:lpstr>
      <vt:lpstr>计算机系统</vt:lpstr>
      <vt:lpstr>计算机系统</vt:lpstr>
      <vt:lpstr>计算机系统</vt:lpstr>
      <vt:lpstr>计算机系统</vt:lpstr>
      <vt:lpstr>个人计算机的组成</vt:lpstr>
      <vt:lpstr>I/O设备</vt:lpstr>
      <vt:lpstr>I/O设备</vt:lpstr>
      <vt:lpstr>要解决的问题</vt:lpstr>
      <vt:lpstr>输入输出方式</vt:lpstr>
      <vt:lpstr>程序直接控制</vt:lpstr>
      <vt:lpstr>x86下的程序控制</vt:lpstr>
      <vt:lpstr>  程序直接控制方式特点</vt:lpstr>
      <vt:lpstr>程序中断方式</vt:lpstr>
      <vt:lpstr>中断的一些概念</vt:lpstr>
      <vt:lpstr>中断的完整过程</vt:lpstr>
      <vt:lpstr>中断处理过程</vt:lpstr>
      <vt:lpstr>  中断设备接口组成</vt:lpstr>
      <vt:lpstr>8259A中断控制器</vt:lpstr>
      <vt:lpstr>  程序中断方式应用场景</vt:lpstr>
      <vt:lpstr>  中断控制方式特点</vt:lpstr>
      <vt:lpstr>  直接存储访问（DMA）</vt:lpstr>
      <vt:lpstr>DMA控制器组成</vt:lpstr>
      <vt:lpstr>DMA数据传送过程</vt:lpstr>
      <vt:lpstr>DMA方式的问题</vt:lpstr>
      <vt:lpstr>DMA方式的特点</vt:lpstr>
      <vt:lpstr>通道控制方式</vt:lpstr>
      <vt:lpstr>通道的功能</vt:lpstr>
      <vt:lpstr>通道的类型</vt:lpstr>
      <vt:lpstr>外围处理机</vt:lpstr>
      <vt:lpstr>设计输入/输出系统</vt:lpstr>
      <vt:lpstr>输入/输出系统</vt:lpstr>
      <vt:lpstr>阅读和思考</vt:lpstr>
      <vt:lpstr>谢谢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586</cp:revision>
  <dcterms:created xsi:type="dcterms:W3CDTF">2016-09-06T00:35:26Z</dcterms:created>
  <dcterms:modified xsi:type="dcterms:W3CDTF">2019-08-30T08:36:27Z</dcterms:modified>
</cp:coreProperties>
</file>